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601200" cx="7315200"/>
  <p:notesSz cx="6858000" cy="9144000"/>
  <p:embeddedFontLst>
    <p:embeddedFont>
      <p:font typeface="Ribeye"/>
      <p:regular r:id="rId6"/>
    </p:embeddedFon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jKLGMsy6Kg5lAkOi7VNFuDgben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font" Target="fonts/Ribeye-regular.fntdata"/><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 name="Shape 17"/>
        <p:cNvGrpSpPr/>
        <p:nvPr/>
      </p:nvGrpSpPr>
      <p:grpSpPr>
        <a:xfrm>
          <a:off x="0" y="0"/>
          <a:ext cx="0" cy="0"/>
          <a:chOff x="0" y="0"/>
          <a:chExt cx="0" cy="0"/>
        </a:xfrm>
      </p:grpSpPr>
      <p:sp>
        <p:nvSpPr>
          <p:cNvPr id="18" name="Google Shape;1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 name="Google Shape;19;p1:notes"/>
          <p:cNvSpPr/>
          <p:nvPr>
            <p:ph idx="2" type="sldImg"/>
          </p:nvPr>
        </p:nvSpPr>
        <p:spPr>
          <a:xfrm>
            <a:off x="2122488" y="685800"/>
            <a:ext cx="26130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6"/>
            <a:ext cx="6217920" cy="205803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65760" y="2240281"/>
            <a:ext cx="6583680" cy="633634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 name="Shape 20"/>
        <p:cNvGrpSpPr/>
        <p:nvPr/>
      </p:nvGrpSpPr>
      <p:grpSpPr>
        <a:xfrm>
          <a:off x="0" y="0"/>
          <a:ext cx="0" cy="0"/>
          <a:chOff x="0" y="0"/>
          <a:chExt cx="0" cy="0"/>
        </a:xfrm>
      </p:grpSpPr>
      <p:sp>
        <p:nvSpPr>
          <p:cNvPr id="21" name="Google Shape;21;p1"/>
          <p:cNvSpPr txBox="1"/>
          <p:nvPr/>
        </p:nvSpPr>
        <p:spPr>
          <a:xfrm>
            <a:off x="197401" y="7695579"/>
            <a:ext cx="5286006" cy="50783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 name="Google Shape;22;p1"/>
          <p:cNvSpPr txBox="1"/>
          <p:nvPr/>
        </p:nvSpPr>
        <p:spPr>
          <a:xfrm>
            <a:off x="3628596" y="3807270"/>
            <a:ext cx="3484500" cy="1277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Reading: </a:t>
            </a:r>
            <a:r>
              <a:rPr b="0" i="0" lang="en-US" sz="1100" u="none" cap="none" strike="noStrike">
                <a:solidFill>
                  <a:schemeClr val="dk1"/>
                </a:solidFill>
                <a:latin typeface="Century Gothic"/>
                <a:ea typeface="Century Gothic"/>
                <a:cs typeface="Century Gothic"/>
                <a:sym typeface="Century Gothic"/>
              </a:rPr>
              <a:t>Asking and answering questions about key details, characters, and setting</a:t>
            </a:r>
            <a:endParaRPr b="0" i="0" sz="11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Writing: </a:t>
            </a:r>
            <a:r>
              <a:rPr b="0" i="0" lang="en-US" sz="1100" u="none" cap="none" strike="noStrike">
                <a:solidFill>
                  <a:schemeClr val="dk1"/>
                </a:solidFill>
                <a:latin typeface="Century Gothic"/>
                <a:ea typeface="Century Gothic"/>
                <a:cs typeface="Century Gothic"/>
                <a:sym typeface="Century Gothic"/>
              </a:rPr>
              <a:t>Narrative text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Math: </a:t>
            </a:r>
            <a:r>
              <a:rPr b="0" i="0" lang="en-US" sz="1100" u="none" cap="none" strike="noStrike">
                <a:solidFill>
                  <a:schemeClr val="dk1"/>
                </a:solidFill>
                <a:latin typeface="Century Gothic"/>
                <a:ea typeface="Century Gothic"/>
                <a:cs typeface="Century Gothic"/>
                <a:sym typeface="Century Gothic"/>
              </a:rPr>
              <a:t>Patterns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Phonics:</a:t>
            </a:r>
            <a:r>
              <a:rPr b="0" i="0" lang="en-US" sz="1100" u="none" cap="none" strike="noStrike">
                <a:solidFill>
                  <a:schemeClr val="dk1"/>
                </a:solidFill>
                <a:latin typeface="Century Gothic"/>
                <a:ea typeface="Century Gothic"/>
                <a:cs typeface="Century Gothic"/>
                <a:sym typeface="Century Gothic"/>
              </a:rPr>
              <a:t> Letters / Letter sounds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Social Studies: </a:t>
            </a:r>
            <a:r>
              <a:rPr b="0" i="0" lang="en-US" sz="1100" u="none" cap="none" strike="noStrike">
                <a:solidFill>
                  <a:schemeClr val="dk1"/>
                </a:solidFill>
                <a:latin typeface="Century Gothic"/>
                <a:ea typeface="Century Gothic"/>
                <a:cs typeface="Century Gothic"/>
                <a:sym typeface="Century Gothic"/>
              </a:rPr>
              <a:t>Day/Week/Month and Past/Present/Future</a:t>
            </a:r>
            <a:endParaRPr b="0" i="0" sz="1100" u="none" cap="none" strike="noStrike">
              <a:solidFill>
                <a:srgbClr val="000000"/>
              </a:solidFill>
              <a:latin typeface="Century Gothic"/>
              <a:ea typeface="Century Gothic"/>
              <a:cs typeface="Century Gothic"/>
              <a:sym typeface="Century Gothic"/>
            </a:endParaRPr>
          </a:p>
        </p:txBody>
      </p:sp>
      <p:sp>
        <p:nvSpPr>
          <p:cNvPr id="23" name="Google Shape;23;p1"/>
          <p:cNvSpPr txBox="1"/>
          <p:nvPr/>
        </p:nvSpPr>
        <p:spPr>
          <a:xfrm>
            <a:off x="262850" y="8203400"/>
            <a:ext cx="5149800" cy="1277400"/>
          </a:xfrm>
          <a:prstGeom prst="rect">
            <a:avLst/>
          </a:prstGeom>
          <a:noFill/>
          <a:ln>
            <a:noFill/>
          </a:ln>
        </p:spPr>
        <p:txBody>
          <a:bodyPr anchorCtr="0" anchor="t" bIns="45700" lIns="91425" spcFirstLastPara="1" rIns="91425" wrap="square" tIns="45700">
            <a:spAutoFit/>
          </a:bodyPr>
          <a:lstStyle/>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check your child’s binder each night.  Check Dojo each night.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Ask questions if you have them!</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send a water bottle and daily snack for your child.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keep a change of clothing in your child’s bookbag .  </a:t>
            </a:r>
            <a:endParaRPr b="0" i="0" sz="1100" u="none" cap="none" strike="noStrike">
              <a:solidFill>
                <a:schemeClr val="dk1"/>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We have completed the GKIDS assessments. This measures what your child knows entering kindergarten. Your child’s report will be his/her first report 9-week report card.  </a:t>
            </a:r>
            <a:endParaRPr b="0" i="0" sz="1100" u="none" cap="none" strike="noStrike">
              <a:solidFill>
                <a:schemeClr val="dk1"/>
              </a:solidFill>
              <a:latin typeface="Comic Sans MS"/>
              <a:ea typeface="Comic Sans MS"/>
              <a:cs typeface="Comic Sans MS"/>
              <a:sym typeface="Comic Sans MS"/>
            </a:endParaRPr>
          </a:p>
        </p:txBody>
      </p:sp>
      <p:sp>
        <p:nvSpPr>
          <p:cNvPr id="24" name="Google Shape;24;p1"/>
          <p:cNvSpPr txBox="1"/>
          <p:nvPr/>
        </p:nvSpPr>
        <p:spPr>
          <a:xfrm>
            <a:off x="1664666" y="195120"/>
            <a:ext cx="573625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Ribeye"/>
                <a:ea typeface="Ribeye"/>
                <a:cs typeface="Ribeye"/>
                <a:sym typeface="Ribeye"/>
              </a:rPr>
              <a:t>Kindergarten News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entury Gothic"/>
                <a:ea typeface="Century Gothic"/>
                <a:cs typeface="Century Gothic"/>
                <a:sym typeface="Century Gothic"/>
              </a:rPr>
              <a:t>September 30- October 4,, 2024</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62844" y="7719417"/>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Reminders</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143624" y="3268778"/>
            <a:ext cx="3324337"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Upcoming</a:t>
            </a:r>
            <a:r>
              <a:rPr b="0" i="0" lang="en-US" sz="2000" u="none" cap="none" strike="noStrike">
                <a:solidFill>
                  <a:schemeClr val="lt1"/>
                </a:solidFill>
                <a:latin typeface="Ribeye"/>
                <a:ea typeface="Ribeye"/>
                <a:cs typeface="Ribeye"/>
                <a:sym typeface="Ribeye"/>
              </a:rPr>
              <a:t> </a:t>
            </a:r>
            <a:r>
              <a:rPr b="0" i="0" lang="en-US" sz="2400" u="none" cap="none" strike="noStrike">
                <a:solidFill>
                  <a:schemeClr val="lt1"/>
                </a:solidFill>
                <a:latin typeface="Ribeye"/>
                <a:ea typeface="Ribeye"/>
                <a:cs typeface="Ribeye"/>
                <a:sym typeface="Ribeye"/>
              </a:rPr>
              <a:t>Events</a:t>
            </a:r>
            <a:endParaRPr b="0" i="0" sz="2000" u="none" cap="none" strike="noStrike">
              <a:solidFill>
                <a:schemeClr val="lt1"/>
              </a:solidFill>
              <a:latin typeface="Ribeye"/>
              <a:ea typeface="Ribeye"/>
              <a:cs typeface="Ribeye"/>
              <a:sym typeface="Ribeye"/>
            </a:endParaRPr>
          </a:p>
        </p:txBody>
      </p:sp>
      <p:sp>
        <p:nvSpPr>
          <p:cNvPr id="27" name="Google Shape;27;p1"/>
          <p:cNvSpPr txBox="1"/>
          <p:nvPr/>
        </p:nvSpPr>
        <p:spPr>
          <a:xfrm>
            <a:off x="3614856" y="3253672"/>
            <a:ext cx="3484591"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28" name="Google Shape;28;p1"/>
          <p:cNvSpPr txBox="1"/>
          <p:nvPr/>
        </p:nvSpPr>
        <p:spPr>
          <a:xfrm>
            <a:off x="100350" y="3807263"/>
            <a:ext cx="3324300" cy="2462700"/>
          </a:xfrm>
          <a:prstGeom prst="rect">
            <a:avLst/>
          </a:prstGeom>
          <a:noFill/>
          <a:ln>
            <a:noFill/>
          </a:ln>
        </p:spPr>
        <p:txBody>
          <a:bodyPr anchorCtr="0" anchor="t" bIns="45700" lIns="91425" spcFirstLastPara="1" rIns="91425" wrap="square" tIns="45700">
            <a:spAutoFit/>
          </a:bodyPr>
          <a:lstStyle/>
          <a:p>
            <a:pPr indent="-292100" lvl="0" marL="342900" marR="0" rtl="0" algn="l">
              <a:lnSpc>
                <a:spcPct val="100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9/30           Timeline Project Due</a:t>
            </a:r>
            <a:endParaRPr i="0" sz="1000" u="none" cap="none" strike="noStrike">
              <a:solidFill>
                <a:schemeClr val="dk1"/>
              </a:solidFill>
              <a:latin typeface="Calibri"/>
              <a:ea typeface="Calibri"/>
              <a:cs typeface="Calibri"/>
              <a:sym typeface="Calibri"/>
            </a:endParaRPr>
          </a:p>
          <a:p>
            <a:pPr indent="-292100" lvl="0" marL="342900" marR="0" rtl="0" algn="l">
              <a:lnSpc>
                <a:spcPct val="100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9/30           Career Week Starts</a:t>
            </a:r>
            <a:endParaRPr i="0" sz="1000" u="none" cap="none" strike="noStrike">
              <a:solidFill>
                <a:schemeClr val="dk1"/>
              </a:solidFill>
              <a:latin typeface="Calibri"/>
              <a:ea typeface="Calibri"/>
              <a:cs typeface="Calibri"/>
              <a:sym typeface="Calibri"/>
            </a:endParaRPr>
          </a:p>
          <a:p>
            <a:pPr indent="-285750" lvl="1" marL="914400" marR="0" rtl="0" algn="l">
              <a:lnSpc>
                <a:spcPct val="100000"/>
              </a:lnSpc>
              <a:spcBef>
                <a:spcPts val="0"/>
              </a:spcBef>
              <a:spcAft>
                <a:spcPts val="0"/>
              </a:spcAft>
              <a:buClr>
                <a:schemeClr val="dk1"/>
              </a:buClr>
              <a:buSzPts val="900"/>
              <a:buFont typeface="Calibri"/>
              <a:buChar char="○"/>
            </a:pPr>
            <a:r>
              <a:rPr i="0" lang="en-US" sz="900" u="none" cap="none" strike="noStrike">
                <a:solidFill>
                  <a:schemeClr val="dk1"/>
                </a:solidFill>
                <a:latin typeface="Calibri"/>
                <a:ea typeface="Calibri"/>
                <a:cs typeface="Calibri"/>
                <a:sym typeface="Calibri"/>
              </a:rPr>
              <a:t>Monday- Wear clothes to represent a possible future career</a:t>
            </a:r>
            <a:endParaRPr i="0" sz="900" u="none" cap="none" strike="noStrike">
              <a:solidFill>
                <a:schemeClr val="dk1"/>
              </a:solidFill>
              <a:latin typeface="Calibri"/>
              <a:ea typeface="Calibri"/>
              <a:cs typeface="Calibri"/>
              <a:sym typeface="Calibri"/>
            </a:endParaRPr>
          </a:p>
          <a:p>
            <a:pPr indent="-285750" lvl="1" marL="914400" marR="0" rtl="0" algn="l">
              <a:lnSpc>
                <a:spcPct val="100000"/>
              </a:lnSpc>
              <a:spcBef>
                <a:spcPts val="0"/>
              </a:spcBef>
              <a:spcAft>
                <a:spcPts val="0"/>
              </a:spcAft>
              <a:buClr>
                <a:schemeClr val="dk1"/>
              </a:buClr>
              <a:buSzPts val="900"/>
              <a:buFont typeface="Calibri"/>
              <a:buChar char="○"/>
            </a:pPr>
            <a:r>
              <a:rPr i="0" lang="en-US" sz="900" u="none" cap="none" strike="noStrike">
                <a:solidFill>
                  <a:schemeClr val="dk1"/>
                </a:solidFill>
                <a:latin typeface="Calibri"/>
                <a:ea typeface="Calibri"/>
                <a:cs typeface="Calibri"/>
                <a:sym typeface="Calibri"/>
              </a:rPr>
              <a:t>Tuesday- Dress to Impress (interview clothes)</a:t>
            </a:r>
            <a:endParaRPr i="0" sz="900" u="none" cap="none" strike="noStrike">
              <a:solidFill>
                <a:schemeClr val="dk1"/>
              </a:solidFill>
              <a:latin typeface="Calibri"/>
              <a:ea typeface="Calibri"/>
              <a:cs typeface="Calibri"/>
              <a:sym typeface="Calibri"/>
            </a:endParaRPr>
          </a:p>
          <a:p>
            <a:pPr indent="-285750" lvl="1" marL="914400" marR="0" rtl="0" algn="l">
              <a:lnSpc>
                <a:spcPct val="100000"/>
              </a:lnSpc>
              <a:spcBef>
                <a:spcPts val="0"/>
              </a:spcBef>
              <a:spcAft>
                <a:spcPts val="0"/>
              </a:spcAft>
              <a:buClr>
                <a:schemeClr val="dk1"/>
              </a:buClr>
              <a:buSzPts val="900"/>
              <a:buFont typeface="Calibri"/>
              <a:buChar char="○"/>
            </a:pPr>
            <a:r>
              <a:rPr i="0" lang="en-US" sz="900" u="none" cap="none" strike="noStrike">
                <a:solidFill>
                  <a:schemeClr val="dk1"/>
                </a:solidFill>
                <a:latin typeface="Calibri"/>
                <a:ea typeface="Calibri"/>
                <a:cs typeface="Calibri"/>
                <a:sym typeface="Calibri"/>
              </a:rPr>
              <a:t>Wednesd</a:t>
            </a:r>
            <a:r>
              <a:rPr lang="en-US" sz="900">
                <a:solidFill>
                  <a:schemeClr val="dk1"/>
                </a:solidFill>
                <a:latin typeface="Calibri"/>
                <a:ea typeface="Calibri"/>
                <a:cs typeface="Calibri"/>
                <a:sym typeface="Calibri"/>
              </a:rPr>
              <a:t>a</a:t>
            </a:r>
            <a:r>
              <a:rPr i="0" lang="en-US" sz="900" u="none" cap="none" strike="noStrike">
                <a:solidFill>
                  <a:schemeClr val="dk1"/>
                </a:solidFill>
                <a:latin typeface="Calibri"/>
                <a:ea typeface="Calibri"/>
                <a:cs typeface="Calibri"/>
                <a:sym typeface="Calibri"/>
              </a:rPr>
              <a:t>y- </a:t>
            </a:r>
            <a:r>
              <a:rPr lang="en-US" sz="900">
                <a:solidFill>
                  <a:schemeClr val="dk1"/>
                </a:solidFill>
                <a:latin typeface="Calibri"/>
                <a:ea typeface="Calibri"/>
                <a:cs typeface="Calibri"/>
                <a:sym typeface="Calibri"/>
              </a:rPr>
              <a:t>W</a:t>
            </a:r>
            <a:r>
              <a:rPr i="0" lang="en-US" sz="900" u="none" cap="none" strike="noStrike">
                <a:solidFill>
                  <a:schemeClr val="dk1"/>
                </a:solidFill>
                <a:latin typeface="Calibri"/>
                <a:ea typeface="Calibri"/>
                <a:cs typeface="Calibri"/>
                <a:sym typeface="Calibri"/>
              </a:rPr>
              <a:t>ear a jersey or team shirt</a:t>
            </a:r>
            <a:endParaRPr i="0" sz="900" u="none" cap="none" strike="noStrike">
              <a:solidFill>
                <a:schemeClr val="dk1"/>
              </a:solidFill>
              <a:latin typeface="Calibri"/>
              <a:ea typeface="Calibri"/>
              <a:cs typeface="Calibri"/>
              <a:sym typeface="Calibri"/>
            </a:endParaRPr>
          </a:p>
          <a:p>
            <a:pPr indent="-285750" lvl="1" marL="914400" marR="0" rtl="0" algn="l">
              <a:lnSpc>
                <a:spcPct val="100000"/>
              </a:lnSpc>
              <a:spcBef>
                <a:spcPts val="0"/>
              </a:spcBef>
              <a:spcAft>
                <a:spcPts val="0"/>
              </a:spcAft>
              <a:buClr>
                <a:schemeClr val="dk1"/>
              </a:buClr>
              <a:buSzPts val="900"/>
              <a:buFont typeface="Calibri"/>
              <a:buChar char="○"/>
            </a:pPr>
            <a:r>
              <a:rPr i="0" lang="en-US" sz="900" u="none" cap="none" strike="noStrike">
                <a:solidFill>
                  <a:schemeClr val="dk1"/>
                </a:solidFill>
                <a:latin typeface="Calibri"/>
                <a:ea typeface="Calibri"/>
                <a:cs typeface="Calibri"/>
                <a:sym typeface="Calibri"/>
              </a:rPr>
              <a:t>Thursday- </a:t>
            </a:r>
            <a:r>
              <a:rPr lang="en-US" sz="900">
                <a:solidFill>
                  <a:schemeClr val="dk1"/>
                </a:solidFill>
                <a:latin typeface="Calibri"/>
                <a:ea typeface="Calibri"/>
                <a:cs typeface="Calibri"/>
                <a:sym typeface="Calibri"/>
              </a:rPr>
              <a:t>N</a:t>
            </a:r>
            <a:r>
              <a:rPr i="0" lang="en-US" sz="900" u="none" cap="none" strike="noStrike">
                <a:solidFill>
                  <a:schemeClr val="dk1"/>
                </a:solidFill>
                <a:latin typeface="Calibri"/>
                <a:ea typeface="Calibri"/>
                <a:cs typeface="Calibri"/>
                <a:sym typeface="Calibri"/>
              </a:rPr>
              <a:t>o dress up</a:t>
            </a:r>
            <a:endParaRPr i="0" sz="900" u="none" cap="none" strike="noStrike">
              <a:solidFill>
                <a:schemeClr val="dk1"/>
              </a:solidFill>
              <a:latin typeface="Calibri"/>
              <a:ea typeface="Calibri"/>
              <a:cs typeface="Calibri"/>
              <a:sym typeface="Calibri"/>
            </a:endParaRPr>
          </a:p>
          <a:p>
            <a:pPr indent="-285750" lvl="1" marL="914400" marR="0" rtl="0" algn="l">
              <a:lnSpc>
                <a:spcPct val="100000"/>
              </a:lnSpc>
              <a:spcBef>
                <a:spcPts val="0"/>
              </a:spcBef>
              <a:spcAft>
                <a:spcPts val="0"/>
              </a:spcAft>
              <a:buClr>
                <a:schemeClr val="dk1"/>
              </a:buClr>
              <a:buSzPts val="900"/>
              <a:buFont typeface="Calibri"/>
              <a:buChar char="○"/>
            </a:pPr>
            <a:r>
              <a:rPr i="0" lang="en-US" sz="900" u="none" cap="none" strike="noStrike">
                <a:solidFill>
                  <a:schemeClr val="dk1"/>
                </a:solidFill>
                <a:latin typeface="Calibri"/>
                <a:ea typeface="Calibri"/>
                <a:cs typeface="Calibri"/>
                <a:sym typeface="Calibri"/>
              </a:rPr>
              <a:t>Friday- </a:t>
            </a:r>
            <a:r>
              <a:rPr lang="en-US" sz="900">
                <a:solidFill>
                  <a:schemeClr val="dk1"/>
                </a:solidFill>
                <a:latin typeface="Calibri"/>
                <a:ea typeface="Calibri"/>
                <a:cs typeface="Calibri"/>
                <a:sym typeface="Calibri"/>
              </a:rPr>
              <a:t>W</a:t>
            </a:r>
            <a:r>
              <a:rPr i="0" lang="en-US" sz="900" u="none" cap="none" strike="noStrike">
                <a:solidFill>
                  <a:schemeClr val="dk1"/>
                </a:solidFill>
                <a:latin typeface="Calibri"/>
                <a:ea typeface="Calibri"/>
                <a:cs typeface="Calibri"/>
                <a:sym typeface="Calibri"/>
              </a:rPr>
              <a:t>ear yellow </a:t>
            </a:r>
            <a:endParaRPr i="0" sz="900" u="none" cap="none" strike="noStrike">
              <a:solidFill>
                <a:schemeClr val="dk1"/>
              </a:solidFill>
              <a:latin typeface="Calibri"/>
              <a:ea typeface="Calibri"/>
              <a:cs typeface="Calibri"/>
              <a:sym typeface="Calibri"/>
            </a:endParaRPr>
          </a:p>
          <a:p>
            <a:pPr indent="-285750" lvl="0" marL="342900" marR="0" rtl="0" algn="l">
              <a:lnSpc>
                <a:spcPct val="100000"/>
              </a:lnSpc>
              <a:spcBef>
                <a:spcPts val="0"/>
              </a:spcBef>
              <a:spcAft>
                <a:spcPts val="0"/>
              </a:spcAft>
              <a:buClr>
                <a:schemeClr val="dk1"/>
              </a:buClr>
              <a:buSzPts val="900"/>
              <a:buFont typeface="Calibri"/>
              <a:buChar char="•"/>
            </a:pPr>
            <a:r>
              <a:rPr lang="en-US" sz="1000">
                <a:solidFill>
                  <a:schemeClr val="dk1"/>
                </a:solidFill>
                <a:latin typeface="Calibri"/>
                <a:ea typeface="Calibri"/>
                <a:cs typeface="Calibri"/>
                <a:sym typeface="Calibri"/>
              </a:rPr>
              <a:t>10/3 	Fun “Thursday”</a:t>
            </a:r>
            <a:endParaRPr sz="1000">
              <a:solidFill>
                <a:schemeClr val="dk1"/>
              </a:solidFill>
              <a:latin typeface="Calibri"/>
              <a:ea typeface="Calibri"/>
              <a:cs typeface="Calibri"/>
              <a:sym typeface="Calibri"/>
            </a:endParaRPr>
          </a:p>
          <a:p>
            <a:pPr indent="-292100" lvl="0" marL="342900" marR="0" rtl="0" algn="l">
              <a:lnSpc>
                <a:spcPct val="100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10/10          Talent Show @ 6</a:t>
            </a:r>
            <a:r>
              <a:rPr lang="en-US" sz="1000">
                <a:solidFill>
                  <a:schemeClr val="dk1"/>
                </a:solidFill>
                <a:latin typeface="Calibri"/>
                <a:ea typeface="Calibri"/>
                <a:cs typeface="Calibri"/>
                <a:sym typeface="Calibri"/>
              </a:rPr>
              <a:t>:30pm</a:t>
            </a:r>
            <a:endParaRPr i="0" sz="1000" u="none" cap="none" strike="noStrike">
              <a:solidFill>
                <a:schemeClr val="dk1"/>
              </a:solidFill>
              <a:latin typeface="Calibri"/>
              <a:ea typeface="Calibri"/>
              <a:cs typeface="Calibri"/>
              <a:sym typeface="Calibri"/>
            </a:endParaRPr>
          </a:p>
          <a:p>
            <a:pPr indent="-292100" lvl="0" marL="342900" marR="0" rtl="0" algn="l">
              <a:lnSpc>
                <a:spcPct val="100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10/11	 Early Release - dismissal </a:t>
            </a:r>
            <a:r>
              <a:rPr lang="en-US" sz="1000">
                <a:solidFill>
                  <a:schemeClr val="dk1"/>
                </a:solidFill>
                <a:latin typeface="Calibri"/>
                <a:ea typeface="Calibri"/>
                <a:cs typeface="Calibri"/>
                <a:sym typeface="Calibri"/>
              </a:rPr>
              <a:t>@ 11:15</a:t>
            </a:r>
            <a:endParaRPr i="0" sz="1000" u="none" cap="none" strike="noStrike">
              <a:solidFill>
                <a:schemeClr val="dk1"/>
              </a:solidFill>
              <a:latin typeface="Calibri"/>
              <a:ea typeface="Calibri"/>
              <a:cs typeface="Calibri"/>
              <a:sym typeface="Calibri"/>
            </a:endParaRPr>
          </a:p>
          <a:p>
            <a:pPr indent="-292100" lvl="0" marL="342900" marR="0" rtl="0" algn="l">
              <a:lnSpc>
                <a:spcPct val="100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10/17          50th day of School</a:t>
            </a:r>
            <a:endParaRPr i="0" sz="1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Comic Sans MS"/>
                <a:ea typeface="Comic Sans MS"/>
                <a:cs typeface="Comic Sans MS"/>
                <a:sym typeface="Comic Sans MS"/>
              </a:rPr>
              <a:t>Birthdays</a:t>
            </a:r>
            <a:endParaRPr b="1" sz="1000">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rPr lang="en-US" sz="1000">
                <a:solidFill>
                  <a:schemeClr val="dk1"/>
                </a:solidFill>
                <a:latin typeface="Calibri"/>
                <a:ea typeface="Calibri"/>
                <a:cs typeface="Calibri"/>
                <a:sym typeface="Calibri"/>
              </a:rPr>
              <a:t>Liam 10/12</a:t>
            </a:r>
            <a:endParaRPr sz="10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000">
                <a:solidFill>
                  <a:schemeClr val="dk1"/>
                </a:solidFill>
                <a:latin typeface="Calibri"/>
                <a:ea typeface="Calibri"/>
                <a:cs typeface="Calibri"/>
                <a:sym typeface="Calibri"/>
              </a:rPr>
              <a:t>Ember 10/24</a:t>
            </a:r>
            <a:endParaRPr sz="1000">
              <a:solidFill>
                <a:schemeClr val="dk1"/>
              </a:solidFill>
              <a:latin typeface="Calibri"/>
              <a:ea typeface="Calibri"/>
              <a:cs typeface="Calibri"/>
              <a:sym typeface="Calibri"/>
            </a:endParaRPr>
          </a:p>
        </p:txBody>
      </p:sp>
      <p:sp>
        <p:nvSpPr>
          <p:cNvPr id="29" name="Google Shape;29;p1"/>
          <p:cNvSpPr txBox="1"/>
          <p:nvPr/>
        </p:nvSpPr>
        <p:spPr>
          <a:xfrm>
            <a:off x="262856" y="6427011"/>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Contact Me:  </a:t>
            </a:r>
            <a:endParaRPr b="0" i="0" sz="1400" u="none" cap="none" strike="noStrike">
              <a:solidFill>
                <a:srgbClr val="000000"/>
              </a:solidFill>
              <a:latin typeface="Arial"/>
              <a:ea typeface="Arial"/>
              <a:cs typeface="Arial"/>
              <a:sym typeface="Arial"/>
            </a:endParaRPr>
          </a:p>
        </p:txBody>
      </p:sp>
      <p:sp>
        <p:nvSpPr>
          <p:cNvPr id="30" name="Google Shape;30;p1"/>
          <p:cNvSpPr txBox="1"/>
          <p:nvPr/>
        </p:nvSpPr>
        <p:spPr>
          <a:xfrm>
            <a:off x="3589362" y="5108910"/>
            <a:ext cx="3523734" cy="40011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Ribeye"/>
                <a:ea typeface="Ribeye"/>
                <a:cs typeface="Ribeye"/>
                <a:sym typeface="Ribeye"/>
              </a:rPr>
              <a:t>Sight Words to practice</a:t>
            </a:r>
            <a:endParaRPr b="0" i="0" sz="1400" u="none" cap="none" strike="noStrike">
              <a:solidFill>
                <a:srgbClr val="000000"/>
              </a:solidFill>
              <a:latin typeface="Arial"/>
              <a:ea typeface="Arial"/>
              <a:cs typeface="Arial"/>
              <a:sym typeface="Arial"/>
            </a:endParaRPr>
          </a:p>
        </p:txBody>
      </p:sp>
      <p:sp>
        <p:nvSpPr>
          <p:cNvPr id="31" name="Google Shape;31;p1"/>
          <p:cNvSpPr txBox="1"/>
          <p:nvPr/>
        </p:nvSpPr>
        <p:spPr>
          <a:xfrm>
            <a:off x="3544961" y="5478091"/>
            <a:ext cx="34845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Arial"/>
              <a:ea typeface="Arial"/>
              <a:cs typeface="Arial"/>
              <a:sym typeface="Arial"/>
            </a:endParaRPr>
          </a:p>
        </p:txBody>
      </p:sp>
      <p:sp>
        <p:nvSpPr>
          <p:cNvPr id="32" name="Google Shape;32;p1"/>
          <p:cNvSpPr txBox="1"/>
          <p:nvPr/>
        </p:nvSpPr>
        <p:spPr>
          <a:xfrm>
            <a:off x="2828925" y="1665665"/>
            <a:ext cx="4200525"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33" name="Google Shape;33;p1"/>
          <p:cNvSpPr txBox="1"/>
          <p:nvPr/>
        </p:nvSpPr>
        <p:spPr>
          <a:xfrm>
            <a:off x="2478150" y="1398425"/>
            <a:ext cx="4635000" cy="461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Class News</a:t>
            </a:r>
            <a:endParaRPr b="0" i="0" sz="2400" u="none" cap="none" strike="noStrike">
              <a:solidFill>
                <a:schemeClr val="lt1"/>
              </a:solidFill>
              <a:latin typeface="Ribeye"/>
              <a:ea typeface="Ribeye"/>
              <a:cs typeface="Ribeye"/>
              <a:sym typeface="Ribeye"/>
            </a:endParaRPr>
          </a:p>
        </p:txBody>
      </p:sp>
      <p:sp>
        <p:nvSpPr>
          <p:cNvPr id="34" name="Google Shape;34;p1"/>
          <p:cNvSpPr txBox="1"/>
          <p:nvPr/>
        </p:nvSpPr>
        <p:spPr>
          <a:xfrm>
            <a:off x="2533650" y="1844200"/>
            <a:ext cx="4635000" cy="110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Arial"/>
              <a:buNone/>
            </a:pPr>
            <a:r>
              <a:rPr i="0" lang="en-US" sz="1100" u="none" cap="none" strike="noStrike">
                <a:solidFill>
                  <a:schemeClr val="dk1"/>
                </a:solidFill>
                <a:latin typeface="Calibri"/>
                <a:ea typeface="Calibri"/>
                <a:cs typeface="Calibri"/>
                <a:sym typeface="Calibri"/>
              </a:rPr>
              <a:t>We are so glad that everyone is safe and sound after the severe weather that came through due to the hurricane! </a:t>
            </a:r>
            <a:endParaRPr i="0" sz="11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Arial"/>
              <a:buNone/>
            </a:pPr>
            <a:r>
              <a:rPr i="0" lang="en-US" sz="1100" u="none" cap="none" strike="noStrike">
                <a:solidFill>
                  <a:schemeClr val="dk1"/>
                </a:solidFill>
                <a:latin typeface="Calibri"/>
                <a:ea typeface="Calibri"/>
                <a:cs typeface="Calibri"/>
                <a:sym typeface="Calibri"/>
              </a:rPr>
              <a:t>Timeline projects will be presented this week in class so please make sure you get yours turned in. This week is also career week and we are looking forward to seeing all the fun ideas you dress up as for the different days listed under our upcoming events section</a:t>
            </a:r>
            <a:r>
              <a:rPr lang="en-US" sz="1100">
                <a:solidFill>
                  <a:schemeClr val="dk1"/>
                </a:solidFill>
                <a:latin typeface="Calibri"/>
                <a:ea typeface="Calibri"/>
                <a:cs typeface="Calibri"/>
                <a:sym typeface="Calibri"/>
              </a:rPr>
              <a:t>.</a:t>
            </a:r>
            <a:endParaRPr b="0" i="0" sz="1000" u="none" cap="none" strike="noStrike">
              <a:solidFill>
                <a:schemeClr val="dk1"/>
              </a:solidFill>
              <a:latin typeface="Comic Sans MS"/>
              <a:ea typeface="Comic Sans MS"/>
              <a:cs typeface="Comic Sans MS"/>
              <a:sym typeface="Comic Sans MS"/>
            </a:endParaRPr>
          </a:p>
        </p:txBody>
      </p:sp>
      <p:sp>
        <p:nvSpPr>
          <p:cNvPr id="35" name="Google Shape;35;p1"/>
          <p:cNvSpPr txBox="1"/>
          <p:nvPr/>
        </p:nvSpPr>
        <p:spPr>
          <a:xfrm>
            <a:off x="262850" y="6941247"/>
            <a:ext cx="5271600" cy="615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lang="en-US" sz="1700">
                <a:solidFill>
                  <a:schemeClr val="dk1"/>
                </a:solidFill>
                <a:latin typeface="Calibri"/>
                <a:ea typeface="Calibri"/>
                <a:cs typeface="Calibri"/>
                <a:sym typeface="Calibri"/>
              </a:rPr>
              <a:t>Email: olivia.otis@henry.k12.ga.us</a:t>
            </a:r>
            <a:endParaRPr i="0" sz="17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rPr i="0" lang="en-US" sz="1700" u="none" cap="none" strike="noStrike">
                <a:solidFill>
                  <a:schemeClr val="dk1"/>
                </a:solidFill>
                <a:latin typeface="Calibri"/>
                <a:ea typeface="Calibri"/>
                <a:cs typeface="Calibri"/>
                <a:sym typeface="Calibri"/>
              </a:rPr>
              <a:t>School Phone Number: 770-898-7362 </a:t>
            </a:r>
            <a:r>
              <a:rPr b="0" i="0" lang="en-US" sz="1200" u="none" cap="none" strike="noStrike">
                <a:solidFill>
                  <a:schemeClr val="dk1"/>
                </a:solidFill>
                <a:latin typeface="Comic Sans MS"/>
                <a:ea typeface="Comic Sans MS"/>
                <a:cs typeface="Comic Sans MS"/>
                <a:sym typeface="Comic Sans MS"/>
              </a:rPr>
              <a:t> </a:t>
            </a:r>
            <a:endParaRPr b="0" i="0" sz="1400" u="none" cap="none" strike="noStrike">
              <a:solidFill>
                <a:srgbClr val="000000"/>
              </a:solidFill>
              <a:latin typeface="Arial"/>
              <a:ea typeface="Arial"/>
              <a:cs typeface="Arial"/>
              <a:sym typeface="Arial"/>
            </a:endParaRPr>
          </a:p>
        </p:txBody>
      </p:sp>
      <p:pic>
        <p:nvPicPr>
          <p:cNvPr id="36" name="Google Shape;36;p1"/>
          <p:cNvPicPr preferRelativeResize="0"/>
          <p:nvPr/>
        </p:nvPicPr>
        <p:blipFill rotWithShape="1">
          <a:blip r:embed="rId4">
            <a:alphaModFix/>
          </a:blip>
          <a:srcRect b="27959" l="0" r="0" t="0"/>
          <a:stretch/>
        </p:blipFill>
        <p:spPr>
          <a:xfrm>
            <a:off x="2329888" y="5575251"/>
            <a:ext cx="1021024" cy="569975"/>
          </a:xfrm>
          <a:prstGeom prst="rect">
            <a:avLst/>
          </a:prstGeom>
          <a:noFill/>
          <a:ln>
            <a:noFill/>
          </a:ln>
        </p:spPr>
      </p:pic>
      <p:sp>
        <p:nvSpPr>
          <p:cNvPr id="37" name="Google Shape;37;p1"/>
          <p:cNvSpPr txBox="1"/>
          <p:nvPr/>
        </p:nvSpPr>
        <p:spPr>
          <a:xfrm>
            <a:off x="3900075" y="5505050"/>
            <a:ext cx="3024000" cy="615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700"/>
              <a:buFont typeface="Arial"/>
              <a:buNone/>
            </a:pPr>
            <a:r>
              <a:rPr i="0" lang="en-US" sz="1700" u="none" cap="none" strike="noStrike">
                <a:solidFill>
                  <a:schemeClr val="dk1"/>
                </a:solidFill>
                <a:latin typeface="Calibri"/>
                <a:ea typeface="Calibri"/>
                <a:cs typeface="Calibri"/>
                <a:sym typeface="Calibri"/>
              </a:rPr>
              <a:t>a, the, as, to, do, I, is, am, at, an, man, in, it, was, you</a:t>
            </a:r>
            <a:endParaRPr i="0" sz="13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2015-03-30T02:08:44Z</dcterms:created>
  <dc:creator>Maribel</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NewsletterTemplatesEditableKidlettesEdition</vt:lpwstr>
  </property>
  <property fmtid="{D5CDD505-2E9C-101B-9397-08002B2CF9AE}" pid="3" name="SlideDescription">
    <vt:lpwstr/>
  </property>
</Properties>
</file>